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67204" autoAdjust="0"/>
  </p:normalViewPr>
  <p:slideViewPr>
    <p:cSldViewPr>
      <p:cViewPr varScale="1">
        <p:scale>
          <a:sx n="46" d="100"/>
          <a:sy n="46" d="100"/>
        </p:scale>
        <p:origin x="1986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48ED15E-1FF5-479E-94B1-04FFA862AEAC}" type="datetimeFigureOut">
              <a:rPr lang="th-TH" smtClean="0"/>
              <a:pPr/>
              <a:t>26/07/60</a:t>
            </a:fld>
            <a:endParaRPr lang="th-TH"/>
          </a:p>
        </p:txBody>
      </p:sp>
      <p:sp>
        <p:nvSpPr>
          <p:cNvPr id="4" name="ตัวยึดรูปบนภาพนิ่ง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h-TH"/>
          </a:p>
        </p:txBody>
      </p:sp>
      <p:sp>
        <p:nvSpPr>
          <p:cNvPr id="5" name="ตัวยึดบันทึกย่อ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CE39E38-038B-475C-B84D-C89559C7D9E6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6530129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ยึดบันทึกย่อ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Presentatio</a:t>
            </a:r>
            <a:r>
              <a:rPr lang="en-US" baseline="0" dirty="0" smtClean="0"/>
              <a:t>n </a:t>
            </a:r>
            <a:r>
              <a:rPr lang="th-TH" baseline="0" dirty="0" smtClean="0"/>
              <a:t>กาแฟ </a:t>
            </a:r>
            <a:r>
              <a:rPr lang="en-US" baseline="0" dirty="0" smtClean="0"/>
              <a:t>– </a:t>
            </a:r>
            <a:r>
              <a:rPr lang="th-TH" baseline="0" dirty="0" smtClean="0"/>
              <a:t>โดย กษิติ พันธุ์ถนอม</a:t>
            </a:r>
            <a:endParaRPr lang="th-TH" dirty="0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E39E38-038B-475C-B84D-C89559C7D9E6}" type="slidenum">
              <a:rPr lang="th-TH" smtClean="0"/>
              <a:pPr/>
              <a:t>1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74704946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ยึดบันทึกย่อ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dirty="0" smtClean="0"/>
              <a:t>กาแฟ เป็นเครื่องดื่มที่ทำจากเมล็ดซึ่งได้จากต้นกาแฟ หรือมักเรียกว่า เมล็ดกาแฟ คั่ว มีการปลูกต้นกาแฟในมากกว่า 70 ประเทศทั่วโลก กาแฟเขียว (กาแฟซึ่งยังไม่ผ่านการคั่ว) เป็นหนึ่งในสินค้าทางการเกษตรซึ่งมีการซื้อขายกันมากที่สุดในโลกกาแฟมีส่วนประกอบของคาเฟอีน ทำให้มันมีสรรพคุณชูกำลังในมนุษย์ ปัจจุบัน กาแฟเป็นเครื่องดื่มซึ่งได้รับความนิยมมากที่สุดในโลก</a:t>
            </a:r>
            <a:endParaRPr lang="th-TH" dirty="0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E39E38-038B-475C-B84D-C89559C7D9E6}" type="slidenum">
              <a:rPr lang="th-TH" smtClean="0"/>
              <a:pPr/>
              <a:t>2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624542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ยึดบันทึกย่อ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dirty="0" smtClean="0"/>
              <a:t>เป็นที่เชื่อกันว่าสรรพคุณชูกำลังจากเมล็ดของต้นกาแฟนั้นถูกพบเป็นครั้งแรกในเยเมน แถบอาระ</a:t>
            </a:r>
            <a:r>
              <a:rPr lang="th-TH" dirty="0" err="1" smtClean="0"/>
              <a:t>เบีย</a:t>
            </a:r>
            <a:r>
              <a:rPr lang="th-TH" dirty="0" smtClean="0"/>
              <a:t> และทางตะวันออกเฉียงเหนือของเอธิโอเปีย และการปลูกต้นกาแฟในสมัยแรกได้แพร่ขยายในโลกอาหรับ หลักฐานบันทึกว่าการดื่มกาแฟได้ปรากฏขึ้นราวกลางคริสต์ศตวรรษที่ 15 อันเป็นหลักฐานซึ่งเชื่อถือได้และเก่าแก่ที่สุด ถูกพบในวิหาร</a:t>
            </a:r>
            <a:r>
              <a:rPr lang="th-TH" dirty="0" err="1" smtClean="0"/>
              <a:t>ซูฟี</a:t>
            </a:r>
            <a:r>
              <a:rPr lang="th-TH" dirty="0" smtClean="0"/>
              <a:t> ในเยเมน แถบอาระ</a:t>
            </a:r>
            <a:r>
              <a:rPr lang="th-TH" dirty="0" err="1" smtClean="0"/>
              <a:t>เบีย</a:t>
            </a:r>
            <a:r>
              <a:rPr lang="th-TH" dirty="0" smtClean="0"/>
              <a:t> จากโลกมุสลิม กาแฟได้แพร่ขยายไปยังทวีปยุโรป อินโดนีเซีย และทวีปอเมริกา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th-TH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dirty="0" smtClean="0"/>
              <a:t>ในระหว่างที่กาแฟเริ่มเดินทางจากทวีปอเมริกาเหนือและตะวันออกกลางสู่ทวีปยุโรป กาแฟได้ถูกส่งผ่านไปยังซิซิลีและอิตาลีในตอนต้นคริสต์ศตวรรษที่ 17 จากนั้นผ่านตุรกีไปยังกรีซ ฮังการี และออสเตรียในตอนปลายคริสต์ศตวรรษที่ 17 จากอิตาลีและออสเตรีย กาแฟได้แพร่ขยายไปยังส่วนที่เหลือของทวีปยุโรป กาแฟได้เข้ามามีบทบาทสำคัญในสังคมหลายแห่งตลอดประวัติศาสตร์ ใน</a:t>
            </a:r>
            <a:r>
              <a:rPr lang="th-TH" dirty="0" err="1" smtClean="0"/>
              <a:t>แอฟ</a:t>
            </a:r>
            <a:r>
              <a:rPr lang="th-TH" dirty="0" smtClean="0"/>
              <a:t>ริกาและเยเมน มันถูกใช้ร่วมกับพิธีกรรมทางศาสนา</a:t>
            </a:r>
            <a:endParaRPr lang="th-TH" dirty="0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E39E38-038B-475C-B84D-C89559C7D9E6}" type="slidenum">
              <a:rPr lang="th-TH" smtClean="0"/>
              <a:pPr/>
              <a:t>3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1325163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ยึดบันทึกย่อ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dirty="0" smtClean="0"/>
              <a:t>ต้นกาแฟเป็นพืชพื้นเมืองเขตร้อนแถบ</a:t>
            </a:r>
            <a:r>
              <a:rPr lang="th-TH" dirty="0" err="1" smtClean="0"/>
              <a:t>แอฟ</a:t>
            </a:r>
            <a:r>
              <a:rPr lang="th-TH" dirty="0" smtClean="0"/>
              <a:t>ริกาและเอเชียใต้กาแฟถูกจัดให้อยู่รวมกับพืชมีดอก ของวงศ์ </a:t>
            </a:r>
            <a:r>
              <a:rPr lang="en-US" dirty="0" err="1" smtClean="0"/>
              <a:t>Rubiaceae</a:t>
            </a:r>
            <a:r>
              <a:rPr lang="en-US" dirty="0" smtClean="0"/>
              <a:t> </a:t>
            </a:r>
            <a:r>
              <a:rPr lang="th-TH" dirty="0" smtClean="0"/>
              <a:t>ถูกจัดเป็นต้นไม้ประเภทไม่ผลัดใบ ต้นกาแฟสามารถสูงได้ถึง 5 เมตรถ้าไม่เล็มออก ใบของต้นกาแฟมีสีเขียวเข้มและเป็นมัน ขนาดโดยเฉลี่ยยาว 10-15 เซนติเมตร และกว้าง 6 เซนติเมตร ดอกของต้นกาแฟมีสีขาว มีกลิ่นหอม และจะบานพร้อมกันทั้งต้น ผลกาแฟมีลักษณะรียาวประมาณ 1.5 เซนติเมตร</a:t>
            </a:r>
            <a:r>
              <a:rPr lang="th-TH" baseline="0" dirty="0" smtClean="0"/>
              <a:t> </a:t>
            </a:r>
            <a:r>
              <a:rPr lang="th-TH" dirty="0" smtClean="0"/>
              <a:t>ผลกาแฟอ่อนจะมีสีเขียว เมื่อสุก สีของเมล็ดจะเปลี่ยนเป็นสีเหลือง และเมื่อนำไปผึ่งให้แห้ง สีของเมล็ดจะเปลี่ยนเป็นสีแดงเข้มและสีดำในที่สุด ผลกาแฟแต่ละผลจะมีเมล็ดอยู่สองเมล็ด แต่ผลกาแฟประมาณ 5-10% จะมีเมล็ดเพียงเมล็ดเดียวเมล็ดจำพวกนี้จะเรียกว่า พีเบอร์รี่โดยปกติแล้ว ผลกาแฟจะสุกภายในเจ็ดถึงเก้าเดือน</a:t>
            </a:r>
            <a:endParaRPr lang="th-TH" dirty="0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E39E38-038B-475C-B84D-C89559C7D9E6}" type="slidenum">
              <a:rPr lang="th-TH" smtClean="0"/>
              <a:pPr/>
              <a:t>4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18883087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ยึดบันทึกย่อ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dirty="0" smtClean="0"/>
              <a:t>กาแฟมักจะได้รับการขยายพันธุ์โดยวิธีเพาะเมล็ด วิธีดั้งเดิมในการปลูกกาแฟคือการใส่เมล็ดกาแฟจำนวน 20 เมล็ดในแต่ละหลุม เมื่อย่างเข้าฤดูฝน เมล็ดกาแฟครึ่งหนึ่งจะถูกกำจัดตามธรรมชาติ เกษตรกรมักจะปลูกต้นกาแฟร่วมกับพืชผลประเภทอื่น ๆ อย่างเช่น ข้าวโพด ถั่วหรือข้าว ในช่วงปีแรก ๆ ของการเพาะปลูก</a:t>
            </a:r>
            <a:br>
              <a:rPr lang="th-TH" dirty="0" smtClean="0"/>
            </a:br>
            <a:endParaRPr lang="en-US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dirty="0" smtClean="0"/>
              <a:t>กาแฟสายพันธุ์หลักที่ปลูกกันทั่วโลกมีอยู่ 2 สายพันธุ์ คือ </a:t>
            </a:r>
            <a:r>
              <a:rPr lang="en-US" dirty="0" err="1" smtClean="0"/>
              <a:t>Coffea</a:t>
            </a:r>
            <a:r>
              <a:rPr lang="en-US" dirty="0" smtClean="0"/>
              <a:t> </a:t>
            </a:r>
            <a:r>
              <a:rPr lang="en-US" dirty="0" err="1" smtClean="0"/>
              <a:t>canephora</a:t>
            </a:r>
            <a:r>
              <a:rPr lang="en-US" dirty="0" smtClean="0"/>
              <a:t> </a:t>
            </a:r>
            <a:r>
              <a:rPr lang="th-TH" dirty="0" smtClean="0"/>
              <a:t>และ </a:t>
            </a:r>
            <a:r>
              <a:rPr lang="en-US" dirty="0" err="1" smtClean="0"/>
              <a:t>Coffea</a:t>
            </a:r>
            <a:r>
              <a:rPr lang="en-US" dirty="0" smtClean="0"/>
              <a:t> </a:t>
            </a:r>
            <a:r>
              <a:rPr lang="en-US" dirty="0" err="1" smtClean="0"/>
              <a:t>arabica</a:t>
            </a:r>
            <a:r>
              <a:rPr lang="th-TH" dirty="0" smtClean="0"/>
              <a:t> กาแฟอาราบิกา (ผลผลิตจาก </a:t>
            </a:r>
            <a:r>
              <a:rPr lang="en-US" dirty="0" err="1" smtClean="0"/>
              <a:t>Coffea</a:t>
            </a:r>
            <a:r>
              <a:rPr lang="en-US" dirty="0" smtClean="0"/>
              <a:t> </a:t>
            </a:r>
            <a:r>
              <a:rPr lang="en-US" dirty="0" err="1" smtClean="0"/>
              <a:t>arabica</a:t>
            </a:r>
            <a:r>
              <a:rPr lang="en-US" dirty="0" smtClean="0"/>
              <a:t>) </a:t>
            </a:r>
            <a:r>
              <a:rPr lang="th-TH" dirty="0" smtClean="0"/>
              <a:t>ถูกพิจารณาว่าเหมาะแก่การดื่มมากกว่ากาแฟโรบัสตา (ผลผลิตจาก </a:t>
            </a:r>
            <a:r>
              <a:rPr lang="en-US" dirty="0" err="1" smtClean="0"/>
              <a:t>Coffea</a:t>
            </a:r>
            <a:r>
              <a:rPr lang="en-US" dirty="0" smtClean="0"/>
              <a:t> </a:t>
            </a:r>
            <a:r>
              <a:rPr lang="en-US" dirty="0" err="1" smtClean="0"/>
              <a:t>canephora</a:t>
            </a:r>
            <a:r>
              <a:rPr lang="en-US" dirty="0" smtClean="0"/>
              <a:t>) </a:t>
            </a:r>
            <a:r>
              <a:rPr lang="th-TH" dirty="0" smtClean="0"/>
              <a:t>เพราะกาแฟโรบัสตามักจะมีรสชาติขมกว่าและมีรสชาติน้อยกว่ากาแฟอาราบิกา ด้วยเหตุผลดังกล่าว กาแฟที่เพาะปลูกกันจำนวนกว่าสามในสี่ของโลกจึงเป็น </a:t>
            </a:r>
            <a:r>
              <a:rPr lang="en-US" dirty="0" err="1" smtClean="0"/>
              <a:t>Coffea</a:t>
            </a:r>
            <a:r>
              <a:rPr lang="en-US" dirty="0" smtClean="0"/>
              <a:t> </a:t>
            </a:r>
            <a:r>
              <a:rPr lang="en-US" dirty="0" err="1" smtClean="0"/>
              <a:t>arabica</a:t>
            </a:r>
            <a:endParaRPr lang="th-TH" dirty="0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E39E38-038B-475C-B84D-C89559C7D9E6}" type="slidenum">
              <a:rPr lang="th-TH" smtClean="0"/>
              <a:pPr/>
              <a:t>5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37235216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ยึดบันทึกย่อ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dirty="0" smtClean="0"/>
              <a:t>ในอดีต การปลูกต้นกาแฟจะทำในร่มเงาของต้นไม้ ซึ่งเป็นที่อยู่อาศัยของสัตว์และแมลงทั้งหลาย ทฤษฎีนี้มักจะเป็นไปตามทฤษฎีเงาดั้งเดิม ในปัจจุบัน เกษตรกรจำนวนมากได้เปลี่ยนไปใช้วิธีการปลูกต้นกาแฟแบบทันสมัย โดยการใช้แสงอาทิตย์ในการปลูกต้นกาแฟ ซึ่งต้นกาแฟจะถูกปลูกเรียงกันเป็นแถวอยู่ใต้แสงอาทิตย์โดยมีปะรำป่าเพียงเล็กน้อยหรือไม่มีเลย การปลูกแบบใหม่นี้ทำให้เมล็ดกาแฟสุกเร็วขึ้นและให้ผลผลิตมากขึ้น แต่การปลูกแบบดังกล่าวจำเป็นต้องตัดต้นไม้ ใช้ปุ๋ยและยาฆ่าแมลงจำนวนมากอีกด้านหนึ่ง การปลูกต้นกาแฟแบบดั้งเดิมจะทำให้เมล็ดกาแฟสุกช้ากว่าการปลูกต้นกาแฟแบบใหม่และให้ผลผลิตน้อยกว่า แต่จะให้เมล็ดกาแฟที่มีคุณภาพสูงกว่า นอกเหนือจากนั้น ทฤษฎีเงาดั้งเดิมยังเป็นมิตรต่อสิ่งแวดล้อมและสามารถเป็นแหล่งที่อยู่อาศัยในกับสิ่งมีชีวิตจำนวนมาก นักวิจารณ์การปลูกกาแฟแบบใหม่กล่าวว่าปัญหาสิ่งแวดล้อม อย่างเช่น การตัดไม้ทำลายป่า มลภาวะที่เกิดจากยาฆ่าแมลง การทำลายที่อยู่อาศัยของสัตว์ป่า การเสื่อมคุณภาพของดินและน้ำ ทั้งหมดนี้ล้วนเป็นผลข้างเคียงมาจากการปลูกต้นกาแฟแบบใหม่นี้</a:t>
            </a:r>
            <a:endParaRPr lang="th-TH" dirty="0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E39E38-038B-475C-B84D-C89559C7D9E6}" type="slidenum">
              <a:rPr lang="th-TH" smtClean="0"/>
              <a:pPr/>
              <a:t>6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1978506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7B73D-6970-4F15-AEDE-A6C55262B678}" type="datetimeFigureOut">
              <a:rPr lang="th-TH" smtClean="0"/>
              <a:pPr/>
              <a:t>26/07/60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CF4127-FD63-4FCB-A35A-420504A1C32B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7B73D-6970-4F15-AEDE-A6C55262B678}" type="datetimeFigureOut">
              <a:rPr lang="th-TH" smtClean="0"/>
              <a:pPr/>
              <a:t>26/07/60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CF4127-FD63-4FCB-A35A-420504A1C32B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7B73D-6970-4F15-AEDE-A6C55262B678}" type="datetimeFigureOut">
              <a:rPr lang="th-TH" smtClean="0"/>
              <a:pPr/>
              <a:t>26/07/60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CF4127-FD63-4FCB-A35A-420504A1C32B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D:\Working\99-99-99 - อบรม Inhouse\พฤกษา\PowerPoint_2007_basic\PowerPoint_2007\pictures\i-love-coffee-wallpaper_1920x1200_80530.jpg"/>
          <p:cNvPicPr>
            <a:picLocks noChangeAspect="1" noChangeArrowheads="1"/>
          </p:cNvPicPr>
          <p:nvPr userDrawn="1"/>
        </p:nvPicPr>
        <p:blipFill>
          <a:blip r:embed="rId2" cstate="print"/>
          <a:srcRect t="43746"/>
          <a:stretch>
            <a:fillRect/>
          </a:stretch>
        </p:blipFill>
        <p:spPr bwMode="auto">
          <a:xfrm>
            <a:off x="0" y="-786398"/>
            <a:ext cx="9144000" cy="3215266"/>
          </a:xfrm>
          <a:prstGeom prst="rect">
            <a:avLst/>
          </a:prstGeom>
          <a:noFill/>
        </p:spPr>
      </p:pic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7B73D-6970-4F15-AEDE-A6C55262B678}" type="datetimeFigureOut">
              <a:rPr lang="th-TH" smtClean="0"/>
              <a:pPr/>
              <a:t>26/07/60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CF4127-FD63-4FCB-A35A-420504A1C32B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7B73D-6970-4F15-AEDE-A6C55262B678}" type="datetimeFigureOut">
              <a:rPr lang="th-TH" smtClean="0"/>
              <a:pPr/>
              <a:t>26/07/60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CF4127-FD63-4FCB-A35A-420504A1C32B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7B73D-6970-4F15-AEDE-A6C55262B678}" type="datetimeFigureOut">
              <a:rPr lang="th-TH" smtClean="0"/>
              <a:pPr/>
              <a:t>26/07/60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CF4127-FD63-4FCB-A35A-420504A1C32B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7B73D-6970-4F15-AEDE-A6C55262B678}" type="datetimeFigureOut">
              <a:rPr lang="th-TH" smtClean="0"/>
              <a:pPr/>
              <a:t>26/07/60</a:t>
            </a:fld>
            <a:endParaRPr lang="th-TH"/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CF4127-FD63-4FCB-A35A-420504A1C32B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7B73D-6970-4F15-AEDE-A6C55262B678}" type="datetimeFigureOut">
              <a:rPr lang="th-TH" smtClean="0"/>
              <a:pPr/>
              <a:t>26/07/60</a:t>
            </a:fld>
            <a:endParaRPr lang="th-TH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CF4127-FD63-4FCB-A35A-420504A1C32B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7B73D-6970-4F15-AEDE-A6C55262B678}" type="datetimeFigureOut">
              <a:rPr lang="th-TH" smtClean="0"/>
              <a:pPr/>
              <a:t>26/07/60</a:t>
            </a:fld>
            <a:endParaRPr lang="th-TH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CF4127-FD63-4FCB-A35A-420504A1C32B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7B73D-6970-4F15-AEDE-A6C55262B678}" type="datetimeFigureOut">
              <a:rPr lang="th-TH" smtClean="0"/>
              <a:pPr/>
              <a:t>26/07/60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CF4127-FD63-4FCB-A35A-420504A1C32B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7B73D-6970-4F15-AEDE-A6C55262B678}" type="datetimeFigureOut">
              <a:rPr lang="th-TH" smtClean="0"/>
              <a:pPr/>
              <a:t>26/07/60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CF4127-FD63-4FCB-A35A-420504A1C32B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E7B73D-6970-4F15-AEDE-A6C55262B678}" type="datetimeFigureOut">
              <a:rPr lang="th-TH" smtClean="0"/>
              <a:pPr/>
              <a:t>26/07/60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CF4127-FD63-4FCB-A35A-420504A1C32B}" type="slidenum">
              <a:rPr lang="th-TH" smtClean="0"/>
              <a:pPr/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1214414" y="2171688"/>
            <a:ext cx="5643602" cy="857232"/>
          </a:xfrm>
          <a:prstGeom prst="roundRect">
            <a:avLst/>
          </a:prstGeom>
          <a:solidFill>
            <a:schemeClr val="accent6">
              <a:lumMod val="50000"/>
            </a:schemeClr>
          </a:solidFill>
          <a:effectLst>
            <a:glow rad="63500">
              <a:schemeClr val="accent6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th-TH" sz="5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กาแฟ</a:t>
            </a:r>
            <a:endParaRPr lang="th-TH" sz="54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214414" y="3457572"/>
            <a:ext cx="5643602" cy="685808"/>
          </a:xfr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en-US" sz="3600" dirty="0" smtClean="0">
                <a:solidFill>
                  <a:sysClr val="windowText" lastClr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What is Coffee!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214282" y="1142984"/>
            <a:ext cx="5715008" cy="114300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algn="l"/>
            <a:r>
              <a:rPr lang="th-TH" sz="5400" b="1" dirty="0" smtClean="0">
                <a:solidFill>
                  <a:schemeClr val="accent6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กาแฟ</a:t>
            </a:r>
            <a:endParaRPr lang="th-TH" sz="4800" b="1" dirty="0">
              <a:solidFill>
                <a:schemeClr val="accent6">
                  <a:lumMod val="50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571472" y="2500306"/>
            <a:ext cx="8229600" cy="4025897"/>
          </a:xfrm>
        </p:spPr>
        <p:txBody>
          <a:bodyPr>
            <a:normAutofit/>
          </a:bodyPr>
          <a:lstStyle/>
          <a:p>
            <a:pPr marL="0" indent="0">
              <a:buClr>
                <a:schemeClr val="accent6">
                  <a:lumMod val="50000"/>
                </a:schemeClr>
              </a:buClr>
              <a:buNone/>
            </a:pPr>
            <a:r>
              <a:rPr lang="th-TH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กาแฟ เป็นเครื่องดื่มที่ทำจากเมล็ดซึ่งได้จากต้นกาแฟ</a:t>
            </a:r>
          </a:p>
          <a:p>
            <a:pPr marL="0" indent="0">
              <a:buClr>
                <a:schemeClr val="accent6">
                  <a:lumMod val="50000"/>
                </a:schemeClr>
              </a:buClr>
              <a:buNone/>
            </a:pPr>
            <a:r>
              <a:rPr lang="th-TH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มีการปลูกต้นกาแฟในมากกว่า </a:t>
            </a:r>
            <a:r>
              <a:rPr lang="th-TH" sz="4400" dirty="0">
                <a:latin typeface="Tahoma" pitchFamily="34" charset="0"/>
                <a:ea typeface="Tahoma" pitchFamily="34" charset="0"/>
                <a:cs typeface="Tahoma" pitchFamily="34" charset="0"/>
              </a:rPr>
              <a:t>70</a:t>
            </a:r>
            <a:r>
              <a:rPr lang="th-TH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 ประเทศทั่ว</a:t>
            </a:r>
            <a:r>
              <a:rPr lang="th-TH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โลก</a:t>
            </a:r>
          </a:p>
          <a:p>
            <a:pPr marL="0" indent="0">
              <a:buClr>
                <a:schemeClr val="accent6">
                  <a:lumMod val="50000"/>
                </a:schemeClr>
              </a:buClr>
              <a:buNone/>
            </a:pPr>
            <a:r>
              <a:rPr lang="th-TH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กาแฟมีส่วนประกอบของ</a:t>
            </a:r>
            <a:r>
              <a:rPr lang="th-TH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คาเฟอีน</a:t>
            </a:r>
            <a:r>
              <a:rPr lang="en-US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th-TH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เป็น</a:t>
            </a:r>
            <a:r>
              <a:rPr lang="th-TH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เครื่องดื่มซึ่งได้รับความนิยมมากที่สุดในโลก</a:t>
            </a:r>
            <a:endParaRPr lang="th-TH" sz="28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214282" y="1142984"/>
            <a:ext cx="5715008" cy="114300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algn="l"/>
            <a:r>
              <a:rPr lang="th-TH" sz="5400" b="1" dirty="0" smtClean="0">
                <a:solidFill>
                  <a:schemeClr val="accent6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กำเนิดกาแฟ</a:t>
            </a:r>
            <a:endParaRPr lang="th-TH" sz="4800" b="1" dirty="0">
              <a:solidFill>
                <a:schemeClr val="accent6">
                  <a:lumMod val="50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571472" y="2357430"/>
            <a:ext cx="8229600" cy="4025897"/>
          </a:xfrm>
        </p:spPr>
        <p:txBody>
          <a:bodyPr>
            <a:normAutofit/>
          </a:bodyPr>
          <a:lstStyle/>
          <a:p>
            <a:pPr marL="0" indent="0">
              <a:buClr>
                <a:schemeClr val="accent6">
                  <a:lumMod val="50000"/>
                </a:schemeClr>
              </a:buClr>
              <a:buNone/>
            </a:pPr>
            <a:r>
              <a:rPr lang="th-TH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ถูกพบเป็นครั้งแรกในเยเมน แถบอาระ</a:t>
            </a:r>
            <a:r>
              <a:rPr lang="th-TH" sz="240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เบีย</a:t>
            </a:r>
            <a:r>
              <a:rPr lang="th-TH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และเอธิโอเปีย</a:t>
            </a:r>
          </a:p>
          <a:p>
            <a:pPr marL="0" indent="0">
              <a:buClr>
                <a:schemeClr val="accent6">
                  <a:lumMod val="50000"/>
                </a:schemeClr>
              </a:buClr>
              <a:buNone/>
            </a:pPr>
            <a:r>
              <a:rPr lang="th-TH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การดื่มกาแฟได้ปรากฏขึ้นราวกลางคริสต์ศตวรรษที่ 15</a:t>
            </a:r>
            <a:endParaRPr lang="th-TH" sz="24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3074" name="Picture 2" descr="D:\Working\99-99-99 - อบรม Inhouse\พฤกษา\PowerPoint_2007_basic\PowerPoint_2007\pictures\756px-Leipzig_coffeebaum_81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43174" y="3500438"/>
            <a:ext cx="3714776" cy="294332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214282" y="1142984"/>
            <a:ext cx="6286544" cy="114300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algn="l"/>
            <a:r>
              <a:rPr lang="th-TH" sz="5400" b="1" dirty="0" smtClean="0">
                <a:solidFill>
                  <a:schemeClr val="accent6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ข้อมูลทางชีววิทยา</a:t>
            </a:r>
            <a:endParaRPr lang="th-TH" sz="4800" b="1" dirty="0">
              <a:solidFill>
                <a:schemeClr val="accent6">
                  <a:lumMod val="50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500034" y="3212976"/>
            <a:ext cx="3786214" cy="3359296"/>
          </a:xfrm>
        </p:spPr>
        <p:txBody>
          <a:bodyPr>
            <a:normAutofit/>
          </a:bodyPr>
          <a:lstStyle/>
          <a:p>
            <a:pPr marL="0" indent="0">
              <a:buClr>
                <a:schemeClr val="accent6">
                  <a:lumMod val="50000"/>
                </a:schemeClr>
              </a:buClr>
              <a:buNone/>
            </a:pPr>
            <a:r>
              <a:rPr lang="th-TH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ต้นกาแฟเป็นพืชพื้นเมืองเขตร้อนแถบแอฟริกา</a:t>
            </a:r>
            <a:br>
              <a:rPr lang="th-TH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h-TH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และเอเชีย</a:t>
            </a:r>
            <a:r>
              <a:rPr lang="th-TH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ใต้ถูก</a:t>
            </a:r>
            <a:r>
              <a:rPr lang="th-TH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จัดให้อยู่รวมกับพืชมีดอก</a:t>
            </a:r>
            <a:endParaRPr lang="th-TH" sz="28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4098" name="Picture 2" descr="D:\Working\99-99-99 - อบรม Inhouse\พฤกษา\PowerPoint_2007_basic\PowerPoint_2007\pictures\Coffea_arabica_-_Köhler–s_Medizinal-Pflanzen-18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7752" y="2357430"/>
            <a:ext cx="3166469" cy="43677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214282" y="1142984"/>
            <a:ext cx="5715008" cy="114300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algn="l"/>
            <a:r>
              <a:rPr lang="th-TH" sz="5400" b="1" dirty="0" smtClean="0">
                <a:solidFill>
                  <a:schemeClr val="accent6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แหล่งผลิตกาแฟ</a:t>
            </a:r>
          </a:p>
        </p:txBody>
      </p:sp>
      <p:pic>
        <p:nvPicPr>
          <p:cNvPr id="6" name="ตัวยึดเนื้อหา 5" descr="Carte_Coffea_robusta_arabic.svg.pn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500034" y="2428868"/>
            <a:ext cx="8229600" cy="4082653"/>
          </a:xfrm>
        </p:spPr>
      </p:pic>
      <p:sp>
        <p:nvSpPr>
          <p:cNvPr id="7" name="TextBox 6"/>
          <p:cNvSpPr txBox="1"/>
          <p:nvPr/>
        </p:nvSpPr>
        <p:spPr>
          <a:xfrm>
            <a:off x="5429256" y="5286388"/>
            <a:ext cx="328614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dirty="0">
                <a:latin typeface="Tahoma" pitchFamily="34" charset="0"/>
                <a:ea typeface="Tahoma" pitchFamily="34" charset="0"/>
                <a:cs typeface="Tahoma" pitchFamily="34" charset="0"/>
              </a:rPr>
              <a:t>r:</a:t>
            </a:r>
            <a:r>
              <a:rPr lang="en-US" sz="1800" dirty="0">
                <a:latin typeface="Tahoma" pitchFamily="34" charset="0"/>
                <a:ea typeface="Tahoma" pitchFamily="34" charset="0"/>
                <a:cs typeface="Tahoma" pitchFamily="34" charset="0"/>
              </a:rPr>
              <a:t> </a:t>
            </a:r>
            <a:r>
              <a:rPr lang="th-TH" sz="1800" dirty="0">
                <a:latin typeface="Tahoma" pitchFamily="34" charset="0"/>
                <a:ea typeface="Tahoma" pitchFamily="34" charset="0"/>
                <a:cs typeface="Tahoma" pitchFamily="34" charset="0"/>
              </a:rPr>
              <a:t>แหล่งปลูก </a:t>
            </a:r>
            <a:r>
              <a:rPr lang="en-US" sz="1800" i="1" dirty="0" err="1">
                <a:latin typeface="Tahoma" pitchFamily="34" charset="0"/>
                <a:ea typeface="Tahoma" pitchFamily="34" charset="0"/>
                <a:cs typeface="Tahoma" pitchFamily="34" charset="0"/>
              </a:rPr>
              <a:t>Coffea</a:t>
            </a:r>
            <a:r>
              <a:rPr lang="en-US" sz="1800" i="1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1800" i="1" dirty="0" err="1">
                <a:latin typeface="Tahoma" pitchFamily="34" charset="0"/>
                <a:ea typeface="Tahoma" pitchFamily="34" charset="0"/>
                <a:cs typeface="Tahoma" pitchFamily="34" charset="0"/>
              </a:rPr>
              <a:t>canephora</a:t>
            </a:r>
            <a:r>
              <a:rPr lang="en-US" sz="1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en-US" sz="1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en-US" sz="1800" b="1" dirty="0">
                <a:latin typeface="Tahoma" pitchFamily="34" charset="0"/>
                <a:ea typeface="Tahoma" pitchFamily="34" charset="0"/>
                <a:cs typeface="Tahoma" pitchFamily="34" charset="0"/>
              </a:rPr>
              <a:t>m:</a:t>
            </a:r>
            <a:r>
              <a:rPr lang="en-US" sz="1800" dirty="0">
                <a:latin typeface="Tahoma" pitchFamily="34" charset="0"/>
                <a:ea typeface="Tahoma" pitchFamily="34" charset="0"/>
                <a:cs typeface="Tahoma" pitchFamily="34" charset="0"/>
              </a:rPr>
              <a:t> </a:t>
            </a:r>
            <a:r>
              <a:rPr lang="th-TH" sz="1800" dirty="0">
                <a:latin typeface="Tahoma" pitchFamily="34" charset="0"/>
                <a:ea typeface="Tahoma" pitchFamily="34" charset="0"/>
                <a:cs typeface="Tahoma" pitchFamily="34" charset="0"/>
              </a:rPr>
              <a:t>แหล่งปลูก </a:t>
            </a:r>
            <a:r>
              <a:rPr lang="en-US" sz="1800" i="1" dirty="0" err="1">
                <a:latin typeface="Tahoma" pitchFamily="34" charset="0"/>
                <a:ea typeface="Tahoma" pitchFamily="34" charset="0"/>
                <a:cs typeface="Tahoma" pitchFamily="34" charset="0"/>
              </a:rPr>
              <a:t>Coffea</a:t>
            </a:r>
            <a:r>
              <a:rPr lang="en-US" sz="1800" i="1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1800" i="1" dirty="0" err="1">
                <a:latin typeface="Tahoma" pitchFamily="34" charset="0"/>
                <a:ea typeface="Tahoma" pitchFamily="34" charset="0"/>
                <a:cs typeface="Tahoma" pitchFamily="34" charset="0"/>
              </a:rPr>
              <a:t>canephora</a:t>
            </a:r>
            <a:r>
              <a:rPr lang="en-US" sz="1800" dirty="0">
                <a:latin typeface="Tahoma" pitchFamily="34" charset="0"/>
                <a:ea typeface="Tahoma" pitchFamily="34" charset="0"/>
                <a:cs typeface="Tahoma" pitchFamily="34" charset="0"/>
              </a:rPr>
              <a:t> </a:t>
            </a:r>
            <a:r>
              <a:rPr lang="th-TH" sz="1800" dirty="0">
                <a:latin typeface="Tahoma" pitchFamily="34" charset="0"/>
                <a:ea typeface="Tahoma" pitchFamily="34" charset="0"/>
                <a:cs typeface="Tahoma" pitchFamily="34" charset="0"/>
              </a:rPr>
              <a:t>และ </a:t>
            </a:r>
            <a:r>
              <a:rPr lang="en-US" sz="1800" i="1" dirty="0" err="1">
                <a:latin typeface="Tahoma" pitchFamily="34" charset="0"/>
                <a:ea typeface="Tahoma" pitchFamily="34" charset="0"/>
                <a:cs typeface="Tahoma" pitchFamily="34" charset="0"/>
              </a:rPr>
              <a:t>Coffea</a:t>
            </a:r>
            <a:r>
              <a:rPr lang="en-US" sz="1800" i="1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1800" i="1" dirty="0" err="1">
                <a:latin typeface="Tahoma" pitchFamily="34" charset="0"/>
                <a:ea typeface="Tahoma" pitchFamily="34" charset="0"/>
                <a:cs typeface="Tahoma" pitchFamily="34" charset="0"/>
              </a:rPr>
              <a:t>arabica</a:t>
            </a:r>
            <a:r>
              <a:rPr lang="en-US" sz="1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en-US" sz="1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en-US" sz="1800" b="1" dirty="0">
                <a:latin typeface="Tahoma" pitchFamily="34" charset="0"/>
                <a:ea typeface="Tahoma" pitchFamily="34" charset="0"/>
                <a:cs typeface="Tahoma" pitchFamily="34" charset="0"/>
              </a:rPr>
              <a:t>a:</a:t>
            </a:r>
            <a:r>
              <a:rPr lang="en-US" sz="1800" dirty="0">
                <a:latin typeface="Tahoma" pitchFamily="34" charset="0"/>
                <a:ea typeface="Tahoma" pitchFamily="34" charset="0"/>
                <a:cs typeface="Tahoma" pitchFamily="34" charset="0"/>
              </a:rPr>
              <a:t> </a:t>
            </a:r>
            <a:r>
              <a:rPr lang="th-TH" sz="1800" dirty="0">
                <a:latin typeface="Tahoma" pitchFamily="34" charset="0"/>
                <a:ea typeface="Tahoma" pitchFamily="34" charset="0"/>
                <a:cs typeface="Tahoma" pitchFamily="34" charset="0"/>
              </a:rPr>
              <a:t>แหล่งปลูก</a:t>
            </a:r>
            <a:r>
              <a:rPr lang="en-US" sz="1800" i="1" dirty="0" err="1">
                <a:latin typeface="Tahoma" pitchFamily="34" charset="0"/>
                <a:ea typeface="Tahoma" pitchFamily="34" charset="0"/>
                <a:cs typeface="Tahoma" pitchFamily="34" charset="0"/>
              </a:rPr>
              <a:t>Coffea</a:t>
            </a:r>
            <a:r>
              <a:rPr lang="en-US" sz="1800" i="1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1800" i="1" dirty="0" err="1">
                <a:latin typeface="Tahoma" pitchFamily="34" charset="0"/>
                <a:ea typeface="Tahoma" pitchFamily="34" charset="0"/>
                <a:cs typeface="Tahoma" pitchFamily="34" charset="0"/>
              </a:rPr>
              <a:t>arabica</a:t>
            </a:r>
            <a:endParaRPr lang="th-TH" sz="18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214282" y="1142984"/>
            <a:ext cx="6286544" cy="114300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l"/>
            <a:r>
              <a:rPr lang="th-TH" b="1" dirty="0" smtClean="0">
                <a:solidFill>
                  <a:schemeClr val="accent6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ผลกระทบกับสิ่งแวดล้อม</a:t>
            </a:r>
            <a:endParaRPr lang="th-TH" sz="3600" b="1" dirty="0">
              <a:solidFill>
                <a:schemeClr val="accent6">
                  <a:lumMod val="50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500034" y="2546375"/>
            <a:ext cx="7929618" cy="4025897"/>
          </a:xfrm>
        </p:spPr>
        <p:txBody>
          <a:bodyPr>
            <a:normAutofit/>
          </a:bodyPr>
          <a:lstStyle/>
          <a:p>
            <a:pPr marL="0" indent="0">
              <a:buClr>
                <a:schemeClr val="accent6">
                  <a:lumMod val="50000"/>
                </a:schemeClr>
              </a:buClr>
              <a:buNone/>
            </a:pPr>
            <a:r>
              <a:rPr lang="th-TH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ทฤษฎีดั้งเดิม เป็นมิตรกับสิ่งแวดล้อม ให้ผลผลิตน้อย</a:t>
            </a:r>
          </a:p>
          <a:p>
            <a:pPr marL="0" indent="0">
              <a:buClr>
                <a:schemeClr val="accent6">
                  <a:lumMod val="50000"/>
                </a:schemeClr>
              </a:buClr>
              <a:buNone/>
            </a:pPr>
            <a:r>
              <a:rPr lang="th-TH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ทฤษฎีใหม่ กระทบด้านตัดไม้ทำ</a:t>
            </a:r>
            <a:r>
              <a:rPr lang="th-TH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ล</a:t>
            </a:r>
            <a:r>
              <a:rPr lang="th-TH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ายป่า ยาฆ่าแมลง </a:t>
            </a:r>
            <a:endParaRPr lang="th-TH" sz="28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5122" name="Picture 2" descr="D:\Working\99-99-99 - อบรม Inhouse\พฤกษา\PowerPoint_2007_basic\PowerPoint_2007\pictures\1280px-Coffee_Flowers_Show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00364" y="4143380"/>
            <a:ext cx="3143272" cy="235745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60</TotalTime>
  <Words>187</Words>
  <Application>Microsoft Office PowerPoint</Application>
  <PresentationFormat>On-screen Show (4:3)</PresentationFormat>
  <Paragraphs>31</Paragraphs>
  <Slides>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Angsana New</vt:lpstr>
      <vt:lpstr>Arial</vt:lpstr>
      <vt:lpstr>Calibri</vt:lpstr>
      <vt:lpstr>Cordia New</vt:lpstr>
      <vt:lpstr>Tahoma</vt:lpstr>
      <vt:lpstr>ชุดรูปแบบของ Office</vt:lpstr>
      <vt:lpstr>กาแฟ</vt:lpstr>
      <vt:lpstr>กาแฟ</vt:lpstr>
      <vt:lpstr>กำเนิดกาแฟ</vt:lpstr>
      <vt:lpstr>ข้อมูลทางชีววิทยา</vt:lpstr>
      <vt:lpstr>แหล่งผลิตกาแฟ</vt:lpstr>
      <vt:lpstr>ผลกระทบกับสิ่งแวดล้อม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ภาพนิ่ง 1</dc:title>
  <dc:creator>Super User</dc:creator>
  <cp:lastModifiedBy>Super User</cp:lastModifiedBy>
  <cp:revision>9</cp:revision>
  <dcterms:created xsi:type="dcterms:W3CDTF">2012-11-06T15:33:09Z</dcterms:created>
  <dcterms:modified xsi:type="dcterms:W3CDTF">2017-07-25T23:18:20Z</dcterms:modified>
</cp:coreProperties>
</file>